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5" r:id="rId2"/>
    <p:sldId id="268" r:id="rId3"/>
    <p:sldId id="257" r:id="rId4"/>
    <p:sldId id="261" r:id="rId5"/>
    <p:sldId id="287" r:id="rId6"/>
    <p:sldId id="288" r:id="rId7"/>
    <p:sldId id="269" r:id="rId8"/>
    <p:sldId id="263" r:id="rId9"/>
    <p:sldId id="267" r:id="rId10"/>
    <p:sldId id="289" r:id="rId11"/>
    <p:sldId id="290" r:id="rId12"/>
    <p:sldId id="291" r:id="rId13"/>
    <p:sldId id="292" r:id="rId14"/>
    <p:sldId id="295" r:id="rId15"/>
    <p:sldId id="293" r:id="rId16"/>
    <p:sldId id="294" r:id="rId17"/>
    <p:sldId id="296" r:id="rId18"/>
    <p:sldId id="297" r:id="rId19"/>
    <p:sldId id="298" r:id="rId20"/>
    <p:sldId id="299" r:id="rId21"/>
    <p:sldId id="302" r:id="rId22"/>
    <p:sldId id="300" r:id="rId23"/>
    <p:sldId id="301" r:id="rId24"/>
    <p:sldId id="304" r:id="rId25"/>
    <p:sldId id="303" r:id="rId26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8"/>
    </p:embeddedFont>
    <p:embeddedFont>
      <p:font typeface="12롯데마트드림Light" panose="02020603020101020101" pitchFamily="18" charset="-127"/>
      <p:regular r:id="rId29"/>
    </p:embeddedFont>
    <p:embeddedFont>
      <p:font typeface="12롯데마트드림Medium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D73"/>
    <a:srgbClr val="A4DDD9"/>
    <a:srgbClr val="37B2AC"/>
    <a:srgbClr val="EBF8F6"/>
    <a:srgbClr val="ED7D31"/>
    <a:srgbClr val="30AE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94634" autoAdjust="0"/>
  </p:normalViewPr>
  <p:slideViewPr>
    <p:cSldViewPr snapToGrid="0">
      <p:cViewPr varScale="1">
        <p:scale>
          <a:sx n="75" d="100"/>
          <a:sy n="75" d="100"/>
        </p:scale>
        <p:origin x="1229" y="67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DF3AA-3FC1-4D05-968E-E72FDC3B91CF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C1B18-3D35-4A97-9AA8-E5801F81D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4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1ACA1-3456-B7AA-3BEF-47A45C03B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919EFE-44E9-48A1-2EBC-08F8CBFC7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6EE4B-871B-DD4D-4A5C-E35E54E7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AE438-22DF-1B39-A03E-E6AB0D70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B0836-F50F-A9B4-04AC-AC17ACDF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0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BA5-073B-76CE-DB53-7DF577C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0866B-A099-F75D-A304-91BBCB8D5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20EB8-0D7C-2C8C-F0B1-D704DF9C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B58C-0FB8-95F4-0CA0-1528E665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555-A4FB-479A-CA25-8DE1B59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6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BB24F-B0E6-395C-91FB-C837B42A8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51F80-5121-20DB-D56D-49473527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0D833-F14E-C726-B5B1-85F9A629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84EE2-E30F-FB87-A8E3-63F8697F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8B759-3938-6C90-598B-EFBAC4E1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7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38664-1BC2-99B1-0880-D01C207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7DD5B-FB7E-5BB3-8860-93761437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13D0A-8FF4-3EDB-CF40-DFAA9E5E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8C4BC-9553-B682-39AD-036BA77D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5AEF6-CC99-866F-57FF-4D461C7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5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E3F5E-CFA1-9BE6-CDEE-D280A7F7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A4698-1381-8104-14A0-CB5F4B547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F2A3F-A8DE-E2AB-0B8C-A89A79E5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2450D-F971-560A-5EB4-ABC7E714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568B-FCEB-CC7B-71D7-10FD961B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6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633D-4340-3FDC-7675-1D7D17CB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5A521-F18A-E6A4-868E-9C106785D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E576E-E705-F792-8AB1-445FB6C4E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489F1-1B7F-56B2-46AB-D401073F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A2D54-92AC-7AA1-2401-D4C0301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7A9A8-BCD6-5047-2541-37775675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5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7CB66-75BC-626F-5567-3789FB9C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35945-5044-19EE-2CED-54313553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5B0DF-3EC7-0BED-568E-D4614384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5CAD8D-FA83-DF45-2AAF-C7C850BC6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A64DE-134F-5A1A-4A20-0335C4CDB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1F1D0-8B8F-D2D4-984A-ECDC9B8F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0B435-C8D6-90B5-83E6-D564C76A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B6FF44-D429-58C2-E0AE-1A90937C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0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BB58-81A0-AC3E-16E2-415E0CFB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74516-9E43-82B6-F4F2-3C1400E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FED24-A92C-67FE-F635-E8B054F2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06602-032D-9063-64E3-B08AB04A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7A8EAF-4383-4592-4A36-7961D881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07543E-8C3E-C372-4CB8-1175E019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36150-1C65-D47E-2D4D-75943845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3BF4-CC04-C4B2-31C1-2A5B401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71F3-3FF8-29B2-0B80-3D5D2AEB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F4FB2-1213-B6C3-7F78-FA80DB97C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E292F-0C23-9EB2-1A2F-80782B3B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9F6DF-E260-1C84-415A-3709A424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E5E41-66DE-C423-6378-2AB4DA20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1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25945-1E3D-4294-9061-E7D96CE0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C0140A-68AE-445A-AFC1-D0810C015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F705BC-C639-2A4E-C2EA-6204B0148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281B0-1107-EE99-D160-835585A8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98E80-CBC9-F039-3BBA-62C8CD2B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50E0-EAF6-FCA6-CE44-3A6F5A7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7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D693D8-99CA-A801-098C-2835EA62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7402E-EC44-ADE4-0507-DB509ECEA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4D8CA-D114-8F44-B77D-35506A7E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6B06A-54B3-487E-8668-859BC5298E35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67C26-6260-83A2-BD9C-E6A5CA03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6F95D-F2E2-E960-9211-BEC285579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1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2986967" y="2365059"/>
            <a:ext cx="6421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악성 사이트 탐지 모델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F4368-307F-E800-5244-939D20B23A84}"/>
              </a:ext>
            </a:extLst>
          </p:cNvPr>
          <p:cNvSpPr txBox="1"/>
          <p:nvPr/>
        </p:nvSpPr>
        <p:spPr>
          <a:xfrm>
            <a:off x="5032200" y="3758367"/>
            <a:ext cx="2226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부산경남</a:t>
            </a:r>
            <a:endParaRPr lang="en-US" altLang="ko-KR" sz="3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</a:t>
            </a:r>
            <a:r>
              <a:rPr lang="ko-KR" altLang="en-US" sz="3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반 안중찬</a:t>
            </a:r>
          </a:p>
        </p:txBody>
      </p:sp>
    </p:spTree>
    <p:extLst>
      <p:ext uri="{BB962C8B-B14F-4D97-AF65-F5344CB8AC3E}">
        <p14:creationId xmlns:p14="http://schemas.microsoft.com/office/powerpoint/2010/main" val="145329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3523780" y="3164762"/>
            <a:ext cx="508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</a:p>
        </p:txBody>
      </p:sp>
    </p:spTree>
    <p:extLst>
      <p:ext uri="{BB962C8B-B14F-4D97-AF65-F5344CB8AC3E}">
        <p14:creationId xmlns:p14="http://schemas.microsoft.com/office/powerpoint/2010/main" val="100528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1937849" cy="369332"/>
            <a:chOff x="506217" y="931027"/>
            <a:chExt cx="1937849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893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Config to logistic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Logistic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분석에서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 value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높게 나온 열들에 대한 취사 선택 여부 자동 결정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B964E-F258-62A5-E84A-816EA3D1CA97}"/>
              </a:ext>
            </a:extLst>
          </p:cNvPr>
          <p:cNvSpPr/>
          <p:nvPr/>
        </p:nvSpPr>
        <p:spPr>
          <a:xfrm>
            <a:off x="5060988" y="1529047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url_len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14" name="Google Shape;184;p26">
            <a:extLst>
              <a:ext uri="{FF2B5EF4-FFF2-40B4-BE49-F238E27FC236}">
                <a16:creationId xmlns:a16="http://schemas.microsoft.com/office/drawing/2014/main" id="{E32C1F35-82FC-C9B3-696D-4CF6900E69A5}"/>
              </a:ext>
            </a:extLst>
          </p:cNvPr>
          <p:cNvSpPr txBox="1">
            <a:spLocks/>
          </p:cNvSpPr>
          <p:nvPr/>
        </p:nvSpPr>
        <p:spPr>
          <a:xfrm>
            <a:off x="4576476" y="1146846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url_len_off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E524B-372E-14C6-B7C6-1FE5CF94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" y="1968406"/>
            <a:ext cx="3984892" cy="342962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BDEE49-0AD2-3F37-9691-35AA536DABBC}"/>
              </a:ext>
            </a:extLst>
          </p:cNvPr>
          <p:cNvSpPr/>
          <p:nvPr/>
        </p:nvSpPr>
        <p:spPr>
          <a:xfrm>
            <a:off x="8628365" y="1529047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_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entropy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38" name="Google Shape;184;p26">
            <a:extLst>
              <a:ext uri="{FF2B5EF4-FFF2-40B4-BE49-F238E27FC236}">
                <a16:creationId xmlns:a16="http://schemas.microsoft.com/office/drawing/2014/main" id="{5F394932-7856-6AA8-88FB-3F63949CE0CB}"/>
              </a:ext>
            </a:extLst>
          </p:cNvPr>
          <p:cNvSpPr txBox="1">
            <a:spLocks/>
          </p:cNvSpPr>
          <p:nvPr/>
        </p:nvSpPr>
        <p:spPr>
          <a:xfrm>
            <a:off x="8143853" y="1146846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url_entropy_off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2E297C-A0F2-1C4E-7E29-143F20BEB4FB}"/>
              </a:ext>
            </a:extLst>
          </p:cNvPr>
          <p:cNvSpPr/>
          <p:nvPr/>
        </p:nvSpPr>
        <p:spPr>
          <a:xfrm>
            <a:off x="8628365" y="3139737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iframe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40" name="Google Shape;184;p26">
            <a:extLst>
              <a:ext uri="{FF2B5EF4-FFF2-40B4-BE49-F238E27FC236}">
                <a16:creationId xmlns:a16="http://schemas.microsoft.com/office/drawing/2014/main" id="{1C0967C5-CF75-78A9-55C6-5AEAF4F74B81}"/>
              </a:ext>
            </a:extLst>
          </p:cNvPr>
          <p:cNvSpPr txBox="1">
            <a:spLocks/>
          </p:cNvSpPr>
          <p:nvPr/>
        </p:nvSpPr>
        <p:spPr>
          <a:xfrm>
            <a:off x="8143853" y="2757536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iframe_off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9A473D-B7BD-2A3B-647D-E6D6AC71E50E}"/>
              </a:ext>
            </a:extLst>
          </p:cNvPr>
          <p:cNvSpPr/>
          <p:nvPr/>
        </p:nvSpPr>
        <p:spPr>
          <a:xfrm>
            <a:off x="5243276" y="3139737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_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post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43" name="Google Shape;184;p26">
            <a:extLst>
              <a:ext uri="{FF2B5EF4-FFF2-40B4-BE49-F238E27FC236}">
                <a16:creationId xmlns:a16="http://schemas.microsoft.com/office/drawing/2014/main" id="{C403630E-00E4-141B-F721-3752B71BB362}"/>
              </a:ext>
            </a:extLst>
          </p:cNvPr>
          <p:cNvSpPr txBox="1">
            <a:spLocks/>
          </p:cNvSpPr>
          <p:nvPr/>
        </p:nvSpPr>
        <p:spPr>
          <a:xfrm>
            <a:off x="4758764" y="2757536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url_post_off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847A65-D278-8300-8A27-92AB130862CC}"/>
              </a:ext>
            </a:extLst>
          </p:cNvPr>
          <p:cNvSpPr/>
          <p:nvPr/>
        </p:nvSpPr>
        <p:spPr>
          <a:xfrm>
            <a:off x="5243276" y="4719805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head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45" name="Google Shape;184;p26">
            <a:extLst>
              <a:ext uri="{FF2B5EF4-FFF2-40B4-BE49-F238E27FC236}">
                <a16:creationId xmlns:a16="http://schemas.microsoft.com/office/drawing/2014/main" id="{8F4A7F6C-7C58-EBBB-8B1C-4A12936AAA73}"/>
              </a:ext>
            </a:extLst>
          </p:cNvPr>
          <p:cNvSpPr txBox="1">
            <a:spLocks/>
          </p:cNvSpPr>
          <p:nvPr/>
        </p:nvSpPr>
        <p:spPr>
          <a:xfrm>
            <a:off x="4758764" y="4337604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head_off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60F619-D812-D4F2-8229-869CDEAF8C43}"/>
              </a:ext>
            </a:extLst>
          </p:cNvPr>
          <p:cNvSpPr/>
          <p:nvPr/>
        </p:nvSpPr>
        <p:spPr>
          <a:xfrm>
            <a:off x="8628365" y="4719805"/>
            <a:ext cx="2701887" cy="11093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body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칼럼을 학습에 고려할 것인지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안할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것인지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고려한다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고려하지 않는다</a:t>
            </a:r>
            <a:r>
              <a:rPr lang="en-US" altLang="ko-KR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47" name="Google Shape;184;p26">
            <a:extLst>
              <a:ext uri="{FF2B5EF4-FFF2-40B4-BE49-F238E27FC236}">
                <a16:creationId xmlns:a16="http://schemas.microsoft.com/office/drawing/2014/main" id="{80393174-9FB2-E06E-55D1-890685EC9154}"/>
              </a:ext>
            </a:extLst>
          </p:cNvPr>
          <p:cNvSpPr txBox="1">
            <a:spLocks/>
          </p:cNvSpPr>
          <p:nvPr/>
        </p:nvSpPr>
        <p:spPr>
          <a:xfrm>
            <a:off x="8143853" y="4337604"/>
            <a:ext cx="3115905" cy="341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2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body_off</a:t>
            </a:r>
            <a:r>
              <a:rPr lang="en-US" altLang="ko-KR" sz="12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1612760" cy="369332"/>
            <a:chOff x="506217" y="931027"/>
            <a:chExt cx="1612760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568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Config to One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의미가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없어보이는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칼럼들을 자동으로 취사선택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2688E8-373C-AC67-4499-0CED4194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4" y="2050815"/>
            <a:ext cx="4801016" cy="1074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8B56D7-58CC-6DEC-E01B-9EBF784EF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6" y="3316590"/>
            <a:ext cx="4801016" cy="752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D4B9A-2430-E2A2-F418-A4ADC3B09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94" y="4307168"/>
            <a:ext cx="4801016" cy="7430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5553452" y="2082113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One_columns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하나의 값만 가지는 칼럼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의미가 없는 칼럼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One_dist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ribute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error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에서만 분포를 가지는 칼럼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0" name="Google Shape;184;p26">
            <a:extLst>
              <a:ext uri="{FF2B5EF4-FFF2-40B4-BE49-F238E27FC236}">
                <a16:creationId xmlns:a16="http://schemas.microsoft.com/office/drawing/2014/main" id="{F744B029-ECE7-7E33-ECEB-3D85ED475061}"/>
              </a:ext>
            </a:extLst>
          </p:cNvPr>
          <p:cNvSpPr txBox="1">
            <a:spLocks/>
          </p:cNvSpPr>
          <p:nvPr/>
        </p:nvSpPr>
        <p:spPr>
          <a:xfrm>
            <a:off x="5068940" y="1633237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설명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36D579-3A9E-DD47-872E-B8C817A3F3A9}"/>
              </a:ext>
            </a:extLst>
          </p:cNvPr>
          <p:cNvSpPr/>
          <p:nvPr/>
        </p:nvSpPr>
        <p:spPr>
          <a:xfrm>
            <a:off x="5553452" y="3311182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하나의 값만 가지는 칼럼을 분석에 적용할 것인지 판단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적용한다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버린다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22" name="Google Shape;184;p26">
            <a:extLst>
              <a:ext uri="{FF2B5EF4-FFF2-40B4-BE49-F238E27FC236}">
                <a16:creationId xmlns:a16="http://schemas.microsoft.com/office/drawing/2014/main" id="{0F1B3061-208F-6F61-17E3-5AB5541A395F}"/>
              </a:ext>
            </a:extLst>
          </p:cNvPr>
          <p:cNvSpPr txBox="1">
            <a:spLocks/>
          </p:cNvSpPr>
          <p:nvPr/>
        </p:nvSpPr>
        <p:spPr>
          <a:xfrm>
            <a:off x="5068940" y="2862306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Config[‘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one_columns_on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‘]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C46E1A-2888-6CE4-FE45-A165FF0EF361}"/>
              </a:ext>
            </a:extLst>
          </p:cNvPr>
          <p:cNvSpPr/>
          <p:nvPr/>
        </p:nvSpPr>
        <p:spPr>
          <a:xfrm>
            <a:off x="5553452" y="4601648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Error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에서만 분포를 가지는 칼럼을 분석에 적용할 것인가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적용한다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버린다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24" name="Google Shape;184;p26">
            <a:extLst>
              <a:ext uri="{FF2B5EF4-FFF2-40B4-BE49-F238E27FC236}">
                <a16:creationId xmlns:a16="http://schemas.microsoft.com/office/drawing/2014/main" id="{B70AE33E-0FB2-5E3D-D632-0BE4C4C9EF77}"/>
              </a:ext>
            </a:extLst>
          </p:cNvPr>
          <p:cNvSpPr txBox="1">
            <a:spLocks/>
          </p:cNvSpPr>
          <p:nvPr/>
        </p:nvSpPr>
        <p:spPr>
          <a:xfrm>
            <a:off x="5068940" y="4152772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Config[‘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one_distribute_on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‘]</a:t>
            </a:r>
          </a:p>
        </p:txBody>
      </p:sp>
    </p:spTree>
    <p:extLst>
      <p:ext uri="{BB962C8B-B14F-4D97-AF65-F5344CB8AC3E}">
        <p14:creationId xmlns:p14="http://schemas.microsoft.com/office/powerpoint/2010/main" val="166297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1848914" cy="369332"/>
            <a:chOff x="506217" y="931027"/>
            <a:chExt cx="1848914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804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Config to Scaler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트리기반 모형에서는 쓸모가 없다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.(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스케일러가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의미 없다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6760442" y="3192158"/>
            <a:ext cx="4314013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MinMax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Standard,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MaxAbs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Robust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스케일러중에서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무엇을 사용할 것인지 선택한다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0" name="Google Shape;184;p26">
            <a:extLst>
              <a:ext uri="{FF2B5EF4-FFF2-40B4-BE49-F238E27FC236}">
                <a16:creationId xmlns:a16="http://schemas.microsoft.com/office/drawing/2014/main" id="{F744B029-ECE7-7E33-ECEB-3D85ED475061}"/>
              </a:ext>
            </a:extLst>
          </p:cNvPr>
          <p:cNvSpPr txBox="1">
            <a:spLocks/>
          </p:cNvSpPr>
          <p:nvPr/>
        </p:nvSpPr>
        <p:spPr>
          <a:xfrm>
            <a:off x="6275930" y="2743282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설명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36D579-3A9E-DD47-872E-B8C817A3F3A9}"/>
              </a:ext>
            </a:extLst>
          </p:cNvPr>
          <p:cNvSpPr/>
          <p:nvPr/>
        </p:nvSpPr>
        <p:spPr>
          <a:xfrm>
            <a:off x="6760442" y="4421227"/>
            <a:ext cx="4314013" cy="1503132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MinMax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Standard,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MaxAbs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Robust,None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값을 선택할 수 있다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22" name="Google Shape;184;p26">
            <a:extLst>
              <a:ext uri="{FF2B5EF4-FFF2-40B4-BE49-F238E27FC236}">
                <a16:creationId xmlns:a16="http://schemas.microsoft.com/office/drawing/2014/main" id="{0F1B3061-208F-6F61-17E3-5AB5541A395F}"/>
              </a:ext>
            </a:extLst>
          </p:cNvPr>
          <p:cNvSpPr txBox="1">
            <a:spLocks/>
          </p:cNvSpPr>
          <p:nvPr/>
        </p:nvSpPr>
        <p:spPr>
          <a:xfrm>
            <a:off x="6275930" y="3972351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Config[‘scaler‘]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A07E0-2B85-77D1-3FDE-8C4AAF92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377369"/>
            <a:ext cx="2767653" cy="2263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C2B31-B9A1-DB24-796E-760B4D340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47" y="3752511"/>
            <a:ext cx="2767653" cy="2173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EB222C-DFB0-FA04-7828-315AC4766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427" y="1377369"/>
            <a:ext cx="2877503" cy="22634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16B7F7-DEFC-0ED2-30CF-5DA30A0FE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428" y="3766353"/>
            <a:ext cx="2877502" cy="21580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995210-4E4D-4E71-72C4-25DC7009F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922" y="1377369"/>
            <a:ext cx="4534533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2696646" cy="369332"/>
            <a:chOff x="506217" y="931027"/>
            <a:chExt cx="2696646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2652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Config to drop duplicate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대부분의 경우에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중복치를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drop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 않고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결측치도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drop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 않는 것이 성능이 높게 나옴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5711406" y="1488355"/>
            <a:ext cx="5896394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중복되는 값을 삭제 할 것인지를 판별한다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(True 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False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삭제하지 않는다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0" name="Google Shape;184;p26">
            <a:extLst>
              <a:ext uri="{FF2B5EF4-FFF2-40B4-BE49-F238E27FC236}">
                <a16:creationId xmlns:a16="http://schemas.microsoft.com/office/drawing/2014/main" id="{F744B029-ECE7-7E33-ECEB-3D85ED475061}"/>
              </a:ext>
            </a:extLst>
          </p:cNvPr>
          <p:cNvSpPr txBox="1">
            <a:spLocks/>
          </p:cNvSpPr>
          <p:nvPr/>
        </p:nvSpPr>
        <p:spPr>
          <a:xfrm>
            <a:off x="5226894" y="1039479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6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drop_duplicate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155A12-2E50-C5CE-81A9-A4C546B1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1" y="1415658"/>
            <a:ext cx="4582164" cy="7811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B46CB9-B6A5-970C-D83F-F9CF934B7B4E}"/>
              </a:ext>
            </a:extLst>
          </p:cNvPr>
          <p:cNvGrpSpPr/>
          <p:nvPr/>
        </p:nvGrpSpPr>
        <p:grpSpPr>
          <a:xfrm>
            <a:off x="408941" y="2294714"/>
            <a:ext cx="2276659" cy="369332"/>
            <a:chOff x="506217" y="931027"/>
            <a:chExt cx="2276659" cy="36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2A3612-D5BF-89CA-8D70-67515965D236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17BEE2-2C9F-A6B6-BDAA-99730F4F6AFA}"/>
                </a:ext>
              </a:extLst>
            </p:cNvPr>
            <p:cNvSpPr txBox="1"/>
            <p:nvPr/>
          </p:nvSpPr>
          <p:spPr>
            <a:xfrm>
              <a:off x="550342" y="931027"/>
              <a:ext cx="2232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Config to </a:t>
              </a:r>
              <a:r>
                <a:rPr lang="en-US" altLang="ko-KR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MissForest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DB5BD0-D590-7BAB-5F31-A01A4AFD58BB}"/>
              </a:ext>
            </a:extLst>
          </p:cNvPr>
          <p:cNvSpPr/>
          <p:nvPr/>
        </p:nvSpPr>
        <p:spPr>
          <a:xfrm>
            <a:off x="5711406" y="2813132"/>
            <a:ext cx="5896394" cy="1811146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결측치는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MissForest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를 이용하여 채워주었다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결측에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해당하는 칼럼을 제외한 나머지 칼럼을 가지고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결측값을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예측한다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정상과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불량간의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상관관계분포가 확연히 다르기 때문에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예측값의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편차가 클 것이므로 사용함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MissForest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RandomForest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이용하여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결측값을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예측한 후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결측치를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채움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Ascending  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결측값이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많은 순서대로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결측값을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채움</a:t>
            </a:r>
          </a:p>
        </p:txBody>
      </p:sp>
      <p:sp>
        <p:nvSpPr>
          <p:cNvPr id="18" name="Google Shape;184;p26">
            <a:extLst>
              <a:ext uri="{FF2B5EF4-FFF2-40B4-BE49-F238E27FC236}">
                <a16:creationId xmlns:a16="http://schemas.microsoft.com/office/drawing/2014/main" id="{720FCACA-8072-BA54-C3FC-013FBA5CC972}"/>
              </a:ext>
            </a:extLst>
          </p:cNvPr>
          <p:cNvSpPr txBox="1">
            <a:spLocks/>
          </p:cNvSpPr>
          <p:nvPr/>
        </p:nvSpPr>
        <p:spPr>
          <a:xfrm>
            <a:off x="5226894" y="2364256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설명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E724C43-3FA0-3AE7-442B-F2B31A38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4" y="2739498"/>
            <a:ext cx="4528311" cy="310423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708362-7568-42A8-CFDD-7B1F220AD139}"/>
              </a:ext>
            </a:extLst>
          </p:cNvPr>
          <p:cNvSpPr/>
          <p:nvPr/>
        </p:nvSpPr>
        <p:spPr>
          <a:xfrm>
            <a:off x="5711406" y="5015884"/>
            <a:ext cx="5896394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MissForest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를 사용할 것인지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아니면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결측치를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삭제할 것인지 판단함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8" name="Google Shape;184;p26">
            <a:extLst>
              <a:ext uri="{FF2B5EF4-FFF2-40B4-BE49-F238E27FC236}">
                <a16:creationId xmlns:a16="http://schemas.microsoft.com/office/drawing/2014/main" id="{84546733-742B-E48B-FAAB-30A1C2079A0D}"/>
              </a:ext>
            </a:extLst>
          </p:cNvPr>
          <p:cNvSpPr txBox="1">
            <a:spLocks/>
          </p:cNvSpPr>
          <p:nvPr/>
        </p:nvSpPr>
        <p:spPr>
          <a:xfrm>
            <a:off x="5226894" y="4567008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Config[‘</a:t>
            </a:r>
            <a:r>
              <a:rPr lang="en-US" altLang="ko-KR" sz="16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missing_imput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04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3738585" cy="369332"/>
            <a:chOff x="506217" y="931027"/>
            <a:chExt cx="2156667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2112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Iteration ALL CHOOSE for </a:t>
              </a:r>
              <a:r>
                <a:rPr lang="en-US" altLang="ko-KR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catboost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함수를 이용하여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우리는 최고의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작업을 선택할 것이다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594497" y="5083299"/>
            <a:ext cx="10768827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모든 경우의 수를 생각하여 최고의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f1-score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가려내자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E68525-D16A-90E4-737B-7AE0AFFC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7" y="1566810"/>
            <a:ext cx="10768827" cy="33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39" y="969937"/>
            <a:ext cx="1746371" cy="369332"/>
            <a:chOff x="506217" y="931027"/>
            <a:chExt cx="1007426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96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Make iteration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이에 대한 결과로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모델을 생성한다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594497" y="5083299"/>
            <a:ext cx="10768827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함수를 돌리면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우리는 최고의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columns select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imputation way, drop duplicate 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여부를 </a:t>
            </a:r>
            <a:r>
              <a:rPr lang="ko-KR" altLang="en-US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판별가능하다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2AFF69-078E-EE42-55B4-27E6AC15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39" y="1469684"/>
            <a:ext cx="3534268" cy="3314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47AEC-4275-31AB-E19E-D37C77E0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907" y="1478762"/>
            <a:ext cx="7420117" cy="847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F4BCF-C51A-20CC-865A-C92758CA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07" y="2348302"/>
            <a:ext cx="7420117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8B4B88-322E-C629-326A-EF11E9DBE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907" y="3905117"/>
            <a:ext cx="7420117" cy="8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542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Config To Select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39" y="969937"/>
            <a:ext cx="1746371" cy="369332"/>
            <a:chOff x="506217" y="931027"/>
            <a:chExt cx="1007426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96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Make iteration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전처리가 완료되었다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408939" y="2177159"/>
            <a:ext cx="11150351" cy="370095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one_columns_select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하나의 값만 가진 열은 제거하라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Url_len_select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길이에 해당하는 값을 제거하라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url_len_entropy_off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엔트로피에 대한 값은 남겨둬라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Url_port_off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포트에 해당하는 값은 버려라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Iframe_select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: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iframe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개수는 남겨둬라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Head_select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: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head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의 개수는 남겨둬라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Body_select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body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해당하는 값은 남겨둬라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One_distribute_select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one_distribute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해당하는 값은 남겨둬라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Drop_duplicates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중복되는 값은 남겨둬라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Missing_imput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</a:t>
            </a: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MissForest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사용하라</a:t>
            </a:r>
            <a:endParaRPr lang="en-US" altLang="ko-KR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Scaler : </a:t>
            </a:r>
            <a:r>
              <a:rPr lang="ko-KR" altLang="en-US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스케일러는</a:t>
            </a: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사용하지 않는다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8B4B88-322E-C629-326A-EF11E9D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09"/>
          <a:stretch/>
        </p:blipFill>
        <p:spPr>
          <a:xfrm>
            <a:off x="398529" y="1413921"/>
            <a:ext cx="11160761" cy="6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3093415" y="3164762"/>
            <a:ext cx="6005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베이지안 </a:t>
            </a:r>
            <a:r>
              <a:rPr lang="ko-KR" altLang="en-US" sz="54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옵티마이저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1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9819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베이지안 </a:t>
            </a:r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옵티마이저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3630363" cy="369332"/>
            <a:chOff x="506217" y="931027"/>
            <a:chExt cx="3630363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358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목적성 있는 파라미터 튜닝을 위하여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베이지안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옵티마이저에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 Validation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사용하여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하이퍼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파라미터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서칭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908C36-FB38-5E8B-F280-1E2C7A1F70B8}"/>
              </a:ext>
            </a:extLst>
          </p:cNvPr>
          <p:cNvSpPr/>
          <p:nvPr/>
        </p:nvSpPr>
        <p:spPr>
          <a:xfrm>
            <a:off x="408941" y="1372620"/>
            <a:ext cx="11310106" cy="128097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베이지안 </a:t>
            </a:r>
            <a:r>
              <a:rPr lang="ko-KR" altLang="en-US" sz="1400" dirty="0" err="1">
                <a:solidFill>
                  <a:schemeClr val="tx1"/>
                </a:solidFill>
              </a:rPr>
              <a:t>옵티마이져는</a:t>
            </a:r>
            <a:r>
              <a:rPr lang="ko-KR" altLang="en-US" sz="1400" dirty="0">
                <a:solidFill>
                  <a:schemeClr val="tx1"/>
                </a:solidFill>
              </a:rPr>
              <a:t> 어느 </a:t>
            </a:r>
            <a:r>
              <a:rPr lang="ko-KR" altLang="en-US" sz="1400" dirty="0" err="1">
                <a:solidFill>
                  <a:schemeClr val="tx1"/>
                </a:solidFill>
              </a:rPr>
              <a:t>입력값을</a:t>
            </a:r>
            <a:r>
              <a:rPr lang="ko-KR" altLang="en-US" sz="1400" dirty="0">
                <a:solidFill>
                  <a:schemeClr val="tx1"/>
                </a:solidFill>
              </a:rPr>
              <a:t> 받는 미지의 목적함수를 생성하여 해당 </a:t>
            </a:r>
            <a:r>
              <a:rPr lang="ko-KR" altLang="en-US" sz="1400" dirty="0" err="1">
                <a:solidFill>
                  <a:schemeClr val="tx1"/>
                </a:solidFill>
              </a:rPr>
              <a:t>함수값을</a:t>
            </a:r>
            <a:r>
              <a:rPr lang="ko-KR" altLang="en-US" sz="1400" dirty="0">
                <a:solidFill>
                  <a:schemeClr val="tx1"/>
                </a:solidFill>
              </a:rPr>
              <a:t> 최대로 만드는 최적해를 찾는 것을 목적으로 하는 파라미터 </a:t>
            </a:r>
            <a:r>
              <a:rPr lang="ko-KR" altLang="en-US" sz="1400" dirty="0" err="1">
                <a:solidFill>
                  <a:schemeClr val="tx1"/>
                </a:solidFill>
              </a:rPr>
              <a:t>서치</a:t>
            </a:r>
            <a:r>
              <a:rPr lang="ko-KR" altLang="en-US" sz="1400" dirty="0">
                <a:solidFill>
                  <a:schemeClr val="tx1"/>
                </a:solidFill>
              </a:rPr>
              <a:t> 기술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현재까지 조사된 </a:t>
            </a:r>
            <a:r>
              <a:rPr lang="ko-KR" altLang="en-US" sz="1400" dirty="0" err="1">
                <a:solidFill>
                  <a:schemeClr val="tx1"/>
                </a:solidFill>
              </a:rPr>
              <a:t>입력값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함수결과 값 점들을 바탕으로 미지의 목적 함수 형태에 대해 확률적으로 </a:t>
            </a:r>
            <a:r>
              <a:rPr lang="ko-KR" altLang="en-US" sz="1400" dirty="0" err="1">
                <a:solidFill>
                  <a:schemeClr val="tx1"/>
                </a:solidFill>
              </a:rPr>
              <a:t>추정해나가면서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파리미터를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서칭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그리드 </a:t>
            </a:r>
            <a:r>
              <a:rPr lang="ko-KR" altLang="en-US" sz="1400" dirty="0" err="1">
                <a:solidFill>
                  <a:schemeClr val="tx1"/>
                </a:solidFill>
              </a:rPr>
              <a:t>서치나</a:t>
            </a:r>
            <a:r>
              <a:rPr lang="ko-KR" altLang="en-US" sz="1400" dirty="0">
                <a:solidFill>
                  <a:schemeClr val="tx1"/>
                </a:solidFill>
              </a:rPr>
              <a:t> 랜덤 서치처럼 어떠한 목적 없이 파라미터를 찾는 것이 아닌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목적을 찾아가면서 파라미터를 </a:t>
            </a:r>
            <a:r>
              <a:rPr lang="ko-KR" altLang="en-US" sz="1400" dirty="0" err="1">
                <a:solidFill>
                  <a:schemeClr val="tx1"/>
                </a:solidFill>
              </a:rPr>
              <a:t>적합시키기</a:t>
            </a:r>
            <a:r>
              <a:rPr lang="ko-KR" altLang="en-US" sz="1400" dirty="0">
                <a:solidFill>
                  <a:schemeClr val="tx1"/>
                </a:solidFill>
              </a:rPr>
              <a:t> 때문에 정확한 파라미터 </a:t>
            </a:r>
            <a:r>
              <a:rPr lang="ko-KR" altLang="en-US" sz="1400" dirty="0" err="1">
                <a:solidFill>
                  <a:schemeClr val="tx1"/>
                </a:solidFill>
              </a:rPr>
              <a:t>서칭</a:t>
            </a:r>
            <a:r>
              <a:rPr lang="ko-KR" altLang="en-US" sz="1400" dirty="0">
                <a:solidFill>
                  <a:schemeClr val="tx1"/>
                </a:solidFill>
              </a:rPr>
              <a:t> 가능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145D5-FD36-8D2E-84DD-590BD595A639}"/>
              </a:ext>
            </a:extLst>
          </p:cNvPr>
          <p:cNvGrpSpPr/>
          <p:nvPr/>
        </p:nvGrpSpPr>
        <p:grpSpPr>
          <a:xfrm>
            <a:off x="408941" y="2801729"/>
            <a:ext cx="4984067" cy="369332"/>
            <a:chOff x="506217" y="931027"/>
            <a:chExt cx="4984067" cy="3693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9E8091-1487-D704-9710-0645D3ED90AF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D16B1-9696-5ACC-915E-3079E54B7F35}"/>
                </a:ext>
              </a:extLst>
            </p:cNvPr>
            <p:cNvSpPr txBox="1"/>
            <p:nvPr/>
          </p:nvSpPr>
          <p:spPr>
            <a:xfrm>
              <a:off x="550342" y="931027"/>
              <a:ext cx="4939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Fitting Bayesian Optimization to CV5 </a:t>
              </a:r>
              <a:r>
                <a:rPr lang="en-US" altLang="ko-KR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CatBoost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143279C-0638-AFC6-B8F9-E2D9BDA2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5" y="3233483"/>
            <a:ext cx="3944106" cy="26006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3BA72D-4CCD-8AAB-B93A-5C394104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1" y="3233483"/>
            <a:ext cx="732230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5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4275650" y="3126618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단변량</a:t>
            </a:r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22544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29819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베이지안 </a:t>
            </a:r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옵티마이저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851847" cy="369332"/>
            <a:chOff x="506217" y="931027"/>
            <a:chExt cx="851847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807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Result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하이퍼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파라미터 튜닝이 끝났다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9C556D-E7BE-F5D1-BE65-A7B90DED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1" y="1437166"/>
            <a:ext cx="4067743" cy="12098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B9F1E6-4160-8D13-DCB1-EB82C69B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685" y="1437166"/>
            <a:ext cx="7423216" cy="12098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117BDD-81FE-1C95-9C03-18B446EC2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1" y="2681294"/>
            <a:ext cx="11490960" cy="14954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848B6E-AF94-301B-33F8-09A2E490F952}"/>
              </a:ext>
            </a:extLst>
          </p:cNvPr>
          <p:cNvSpPr/>
          <p:nvPr/>
        </p:nvSpPr>
        <p:spPr>
          <a:xfrm>
            <a:off x="435867" y="4295564"/>
            <a:ext cx="11464034" cy="1580922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최고의 파라미터는 아래와 같다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Bagging_temperature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=4.756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Depth = 9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Learning_rate</a:t>
            </a: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= 0.149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Subsample = 0.2061</a:t>
            </a:r>
          </a:p>
        </p:txBody>
      </p:sp>
    </p:spTree>
    <p:extLst>
      <p:ext uri="{BB962C8B-B14F-4D97-AF65-F5344CB8AC3E}">
        <p14:creationId xmlns:p14="http://schemas.microsoft.com/office/powerpoint/2010/main" val="42565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5301615" y="3266362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실험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69580-D3BC-39A8-B782-731F6EB09913}"/>
              </a:ext>
            </a:extLst>
          </p:cNvPr>
          <p:cNvSpPr txBox="1"/>
          <p:nvPr/>
        </p:nvSpPr>
        <p:spPr>
          <a:xfrm>
            <a:off x="157315" y="1895465"/>
            <a:ext cx="1183803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하지만</a:t>
            </a:r>
            <a:r>
              <a:rPr lang="en-US" altLang="ko-KR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</a:p>
          <a:p>
            <a:pPr algn="ctr"/>
            <a:r>
              <a:rPr lang="ko-KR" altLang="en-US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이후에 어떤 경우의 수를 써도 </a:t>
            </a:r>
            <a:endParaRPr lang="en-US" altLang="ko-KR" sz="51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성능이 좋아지지 않았다</a:t>
            </a:r>
            <a:r>
              <a:rPr lang="en-US" altLang="ko-KR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7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5301615" y="3266362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실험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7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7841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1471382"/>
            <a:ext cx="2032362" cy="369332"/>
            <a:chOff x="506217" y="931027"/>
            <a:chExt cx="2032362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988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ALL COLUMNS USE</a:t>
              </a: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모든 칼럼에서 정보를 가지고 오는 경우가 가장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BEST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임이 입증된다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CE7AF6-08E1-4F73-44F4-F1235FF5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4" y="1997193"/>
            <a:ext cx="3172268" cy="25721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9A010-AC3F-6CEC-09F1-91ED273F43E5}"/>
              </a:ext>
            </a:extLst>
          </p:cNvPr>
          <p:cNvSpPr/>
          <p:nvPr/>
        </p:nvSpPr>
        <p:spPr>
          <a:xfrm>
            <a:off x="408941" y="4725781"/>
            <a:ext cx="3356814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모든 칼럼을 사용하고 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MISSFOREST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</a:t>
            </a:r>
            <a:endParaRPr lang="en-US" altLang="ko-KR" sz="14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결측을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보간한다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DE0A88-5BF2-1E02-1CB6-4E81BCDE6CA6}"/>
              </a:ext>
            </a:extLst>
          </p:cNvPr>
          <p:cNvGrpSpPr/>
          <p:nvPr/>
        </p:nvGrpSpPr>
        <p:grpSpPr>
          <a:xfrm>
            <a:off x="4733621" y="1471382"/>
            <a:ext cx="2173234" cy="369332"/>
            <a:chOff x="506217" y="931027"/>
            <a:chExt cx="2173234" cy="3693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8DCA9E-0A20-44A1-9914-C7E6BA0AF2B9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9C5B30-2349-8DFB-3374-E7CC49B8C641}"/>
                </a:ext>
              </a:extLst>
            </p:cNvPr>
            <p:cNvSpPr txBox="1"/>
            <p:nvPr/>
          </p:nvSpPr>
          <p:spPr>
            <a:xfrm>
              <a:off x="550342" y="931027"/>
              <a:ext cx="212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베이지안 </a:t>
              </a:r>
              <a:r>
                <a:rPr lang="ko-KR" altLang="en-US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옵티마이징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062D-25D5-3D99-E48B-DB405FEC1C11}"/>
              </a:ext>
            </a:extLst>
          </p:cNvPr>
          <p:cNvSpPr/>
          <p:nvPr/>
        </p:nvSpPr>
        <p:spPr>
          <a:xfrm>
            <a:off x="4733621" y="4725781"/>
            <a:ext cx="3356814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8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번째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하이퍼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파라미터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순의 파라미터를 튜닝한다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06D372F-CA50-8E6E-1E2E-1046842FAB52}"/>
              </a:ext>
            </a:extLst>
          </p:cNvPr>
          <p:cNvSpPr/>
          <p:nvPr/>
        </p:nvSpPr>
        <p:spPr>
          <a:xfrm>
            <a:off x="8461414" y="2588269"/>
            <a:ext cx="570258" cy="1626484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C93384-848E-10E7-A84C-209B7CC841D3}"/>
              </a:ext>
            </a:extLst>
          </p:cNvPr>
          <p:cNvSpPr/>
          <p:nvPr/>
        </p:nvSpPr>
        <p:spPr>
          <a:xfrm>
            <a:off x="9396048" y="3028827"/>
            <a:ext cx="215685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최종 스코어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0.95124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A1742E8-A604-DA09-4CBA-D7F5D466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621" y="1938611"/>
            <a:ext cx="330296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7841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1471382"/>
            <a:ext cx="853962" cy="369332"/>
            <a:chOff x="506217" y="931027"/>
            <a:chExt cx="853962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앙상블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앙상블 모형이 가장 뛰어나게 예측을 하였다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9A010-AC3F-6CEC-09F1-91ED273F43E5}"/>
              </a:ext>
            </a:extLst>
          </p:cNvPr>
          <p:cNvSpPr/>
          <p:nvPr/>
        </p:nvSpPr>
        <p:spPr>
          <a:xfrm>
            <a:off x="408940" y="4725781"/>
            <a:ext cx="790650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BEST1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모델과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BEST2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모델을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앙상블시킨다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06D372F-CA50-8E6E-1E2E-1046842FAB52}"/>
              </a:ext>
            </a:extLst>
          </p:cNvPr>
          <p:cNvSpPr/>
          <p:nvPr/>
        </p:nvSpPr>
        <p:spPr>
          <a:xfrm>
            <a:off x="8461414" y="2588269"/>
            <a:ext cx="570258" cy="1626484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C93384-848E-10E7-A84C-209B7CC841D3}"/>
              </a:ext>
            </a:extLst>
          </p:cNvPr>
          <p:cNvSpPr/>
          <p:nvPr/>
        </p:nvSpPr>
        <p:spPr>
          <a:xfrm>
            <a:off x="9396048" y="3028827"/>
            <a:ext cx="215685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최종 스코어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0.95247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0EC00F-25F3-344F-8DE9-4C90D185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1" y="2136562"/>
            <a:ext cx="8199094" cy="7453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5A1AE3-3881-43B2-7CD8-7FCBB178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06" y="3176435"/>
            <a:ext cx="424874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8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5301615" y="3266362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실험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69580-D3BC-39A8-B782-731F6EB09913}"/>
              </a:ext>
            </a:extLst>
          </p:cNvPr>
          <p:cNvSpPr txBox="1"/>
          <p:nvPr/>
        </p:nvSpPr>
        <p:spPr>
          <a:xfrm>
            <a:off x="176981" y="2732879"/>
            <a:ext cx="1183803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r>
              <a:rPr lang="en-US" altLang="ko-KR" sz="51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81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1825382" cy="369332"/>
            <a:chOff x="506217" y="931027"/>
            <a:chExt cx="1825382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781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결측치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여부 조사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1BD0F08-6F20-00CA-3E9A-0529C7B2E9B7}"/>
              </a:ext>
            </a:extLst>
          </p:cNvPr>
          <p:cNvSpPr/>
          <p:nvPr/>
        </p:nvSpPr>
        <p:spPr>
          <a:xfrm>
            <a:off x="453066" y="5005019"/>
            <a:ext cx="4648085" cy="1430059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 값의 경우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url_path_len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url_domain_len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각각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한개씩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결측치를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제거하는 것이 좋긴 하지만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test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셋이 무엇인지 모르므로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이에 대한 대비책이 필요하다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1A79BCB-6F17-52AE-BE50-4636CD111734}"/>
              </a:ext>
            </a:extLst>
          </p:cNvPr>
          <p:cNvGrpSpPr/>
          <p:nvPr/>
        </p:nvGrpSpPr>
        <p:grpSpPr>
          <a:xfrm>
            <a:off x="6558678" y="969937"/>
            <a:ext cx="2796802" cy="369332"/>
            <a:chOff x="506217" y="931027"/>
            <a:chExt cx="2796802" cy="3693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2D5C4B-69EF-C84F-DE75-30AA016CDCC5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5CCB8-3DEB-69BF-7DBA-0CFCBACD2834}"/>
                </a:ext>
              </a:extLst>
            </p:cNvPr>
            <p:cNvSpPr txBox="1"/>
            <p:nvPr/>
          </p:nvSpPr>
          <p:spPr>
            <a:xfrm>
              <a:off x="550342" y="931027"/>
              <a:ext cx="2752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열 각각의 원소의 개수 추출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BEF816-785C-9858-6A33-77399EA4358C}"/>
              </a:ext>
            </a:extLst>
          </p:cNvPr>
          <p:cNvSpPr/>
          <p:nvPr/>
        </p:nvSpPr>
        <p:spPr>
          <a:xfrm>
            <a:off x="6602803" y="5005019"/>
            <a:ext cx="4648085" cy="1430059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Url_chinese_presen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html_num_tags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(‘applet‘)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원소의 개수가 한 개임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영향이 없는 변수임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이들을 제거해줄지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말지를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판별해야함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56957C7-D729-72D7-DF05-62C85E55171F}"/>
              </a:ext>
            </a:extLst>
          </p:cNvPr>
          <p:cNvCxnSpPr>
            <a:cxnSpLocks/>
          </p:cNvCxnSpPr>
          <p:nvPr/>
        </p:nvCxnSpPr>
        <p:spPr>
          <a:xfrm>
            <a:off x="5831796" y="1533702"/>
            <a:ext cx="0" cy="46634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E6B3D92-2796-62A2-7863-35F5CEE5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5" y="1600573"/>
            <a:ext cx="2265569" cy="3143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33E95-5387-CB05-6C7B-B651894D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478" y="1887786"/>
            <a:ext cx="2410161" cy="2581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82E5B3-34C8-4701-C224-10E295222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03" y="1476457"/>
            <a:ext cx="2381582" cy="3391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AE4EA5-5301-C8B4-65A5-F9C84F397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708" y="1887786"/>
            <a:ext cx="236253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5630078" cy="369332"/>
            <a:chOff x="506217" y="931027"/>
            <a:chExt cx="5630078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558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정상과 불량에 대한 히스토그램 비교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(length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와 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numbers)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8E4BA4F-447A-B96E-3336-EB467B2F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6" y="1487400"/>
            <a:ext cx="2963897" cy="3104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53CAD7-8228-0440-9024-3EF10F7A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29" y="1601110"/>
            <a:ext cx="2862988" cy="30578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B21CD5-3947-7A40-72A8-9C9D729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483" y="1672644"/>
            <a:ext cx="2798648" cy="29863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20EB91-2148-D3AC-7C81-D1C41A1DA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97" y="1755183"/>
            <a:ext cx="2618340" cy="290382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D20A17-D223-B2D7-3D85-9C74378CBBE0}"/>
              </a:ext>
            </a:extLst>
          </p:cNvPr>
          <p:cNvSpPr/>
          <p:nvPr/>
        </p:nvSpPr>
        <p:spPr>
          <a:xfrm>
            <a:off x="566421" y="4853440"/>
            <a:ext cx="11049428" cy="1716054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url_len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url_path_len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url_num_underscores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최빈값들의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차이가 보인다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이들은 모델에 적용할 수 있는 변수들임과 동시에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분포가 비슷하여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넣을 것인지를 고려해봐야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Url_domain_len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url_hostname_len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은 분포가 불량과 정상이 매우 비슷하다는 것을 알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하지만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불량과 정상의 분포가 확연히 차이나는 것 또한 볼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모든 분포가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값에서 차이가 많이 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80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5777426" cy="369332"/>
            <a:chOff x="506217" y="931027"/>
            <a:chExt cx="5777426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573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정상과 불량에 대한 히스토그램 비교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(present, port, </a:t>
              </a:r>
              <a:r>
                <a:rPr lang="en-US" altLang="ko-KR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ect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…)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5BDD7D8-FBF7-9952-B701-AA589D09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89" y="1718047"/>
            <a:ext cx="3188161" cy="27985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5FA6B5-8B8C-3031-AFB4-46897B4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239" y="1785441"/>
            <a:ext cx="3601635" cy="2663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63D326-BF01-5074-F0F6-E5C05CCAC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1" y="1578036"/>
            <a:ext cx="3077209" cy="2798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30FA5-AA91-197E-2C54-6CFB6EE834A5}"/>
              </a:ext>
            </a:extLst>
          </p:cNvPr>
          <p:cNvSpPr/>
          <p:nvPr/>
        </p:nvSpPr>
        <p:spPr>
          <a:xfrm>
            <a:off x="566421" y="4800734"/>
            <a:ext cx="11049428" cy="1716054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url_query_len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은 불량 데이터 셋에서만 분포가 존재한다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url_Chinese_present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경우 불량과 정상에서 모두 분포가 존재하지 않으므로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이를 학습시킬 수는 없다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Test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셋에서 분포가 존재하더라도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trian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학습할 수 없으니 제거하는 방향이 올바르다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 분포에 대해서는 모두 비슷한 분포를 가지고 있다는 것을 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65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4156726" cy="369332"/>
            <a:chOff x="506217" y="931027"/>
            <a:chExt cx="4156726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411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정상과 불량에 대한 히스토그램 비교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(Tag)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B8CB342F-C7D9-728A-5F56-E98169BF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5" y="1487400"/>
            <a:ext cx="3442659" cy="26178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EDA3CB1-9736-D23D-9593-6FEF1F68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6" y="4048335"/>
            <a:ext cx="3529497" cy="24191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EC92FF-43EE-53D4-D54A-58169041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222" y="1533702"/>
            <a:ext cx="3442659" cy="25146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739E9C-252C-71F5-5D48-89F935613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669" y="1677246"/>
            <a:ext cx="3526661" cy="23710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5A8CA2A-4D5B-DC58-9917-B53B1824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48" y="4105275"/>
            <a:ext cx="3318834" cy="22193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050D-1573-8326-43C1-2427CBC72AF3}"/>
              </a:ext>
            </a:extLst>
          </p:cNvPr>
          <p:cNvSpPr/>
          <p:nvPr/>
        </p:nvSpPr>
        <p:spPr>
          <a:xfrm>
            <a:off x="8376921" y="4281293"/>
            <a:ext cx="3318834" cy="2219324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Tag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대한 변수들이다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변수들이 모두 비슷한 움직임을 보인다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최빈값에서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많이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차이난다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Applet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경우 분포가 존재하지 않는다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6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2493819" y="1787237"/>
            <a:ext cx="7148945" cy="3678381"/>
          </a:xfrm>
          <a:prstGeom prst="roundRect">
            <a:avLst>
              <a:gd name="adj" fmla="val 6552"/>
            </a:avLst>
          </a:prstGeom>
          <a:solidFill>
            <a:srgbClr val="37B2AC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4267338" y="2981203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이변량</a:t>
            </a:r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06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4576135" cy="369332"/>
            <a:chOff x="506217" y="931027"/>
            <a:chExt cx="4576135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4532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정상과 </a:t>
              </a:r>
              <a:r>
                <a:rPr lang="ko-KR" altLang="en-US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불량간의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상관성의 차이가 존재하는가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?</a:t>
              </a:r>
            </a:p>
          </p:txBody>
        </p:sp>
      </p:grpSp>
      <p:sp>
        <p:nvSpPr>
          <p:cNvPr id="6" name="Google Shape;184;p26">
            <a:extLst>
              <a:ext uri="{FF2B5EF4-FFF2-40B4-BE49-F238E27FC236}">
                <a16:creationId xmlns:a16="http://schemas.microsoft.com/office/drawing/2014/main" id="{356EA634-F526-7E17-7955-6FBA170F2AFB}"/>
              </a:ext>
            </a:extLst>
          </p:cNvPr>
          <p:cNvSpPr txBox="1">
            <a:spLocks/>
          </p:cNvSpPr>
          <p:nvPr/>
        </p:nvSpPr>
        <p:spPr>
          <a:xfrm>
            <a:off x="182880" y="1351145"/>
            <a:ext cx="2562859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lvl="1" indent="-17741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정상 데이터 상관분석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정상 데이터와 불량 데이터 간의 상관관계 분포가 다르므로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모델이 쉽게 학습될 것이라는 것을 암시한다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B45BF-1813-937A-9AAA-C8B91D22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7" y="1901910"/>
            <a:ext cx="3517909" cy="3646191"/>
          </a:xfrm>
          <a:prstGeom prst="rect">
            <a:avLst/>
          </a:prstGeom>
        </p:spPr>
      </p:pic>
      <p:sp>
        <p:nvSpPr>
          <p:cNvPr id="13" name="Google Shape;184;p26">
            <a:extLst>
              <a:ext uri="{FF2B5EF4-FFF2-40B4-BE49-F238E27FC236}">
                <a16:creationId xmlns:a16="http://schemas.microsoft.com/office/drawing/2014/main" id="{1531021B-C8BD-A058-CCFA-FAF6E4443421}"/>
              </a:ext>
            </a:extLst>
          </p:cNvPr>
          <p:cNvSpPr txBox="1">
            <a:spLocks/>
          </p:cNvSpPr>
          <p:nvPr/>
        </p:nvSpPr>
        <p:spPr>
          <a:xfrm>
            <a:off x="4200728" y="1351145"/>
            <a:ext cx="2562859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lvl="1" indent="-17741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불량 데이터 상관분석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6EFBA3-0C72-1ED0-19E6-05D28A9B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879" y="1851676"/>
            <a:ext cx="3644123" cy="3909245"/>
          </a:xfrm>
          <a:prstGeom prst="rect">
            <a:avLst/>
          </a:prstGeom>
        </p:spPr>
      </p:pic>
      <p:sp>
        <p:nvSpPr>
          <p:cNvPr id="21" name="Google Shape;184;p26">
            <a:extLst>
              <a:ext uri="{FF2B5EF4-FFF2-40B4-BE49-F238E27FC236}">
                <a16:creationId xmlns:a16="http://schemas.microsoft.com/office/drawing/2014/main" id="{E30E2C53-3E3E-888D-04EA-9B4ACD80E883}"/>
              </a:ext>
            </a:extLst>
          </p:cNvPr>
          <p:cNvSpPr txBox="1">
            <a:spLocks/>
          </p:cNvSpPr>
          <p:nvPr/>
        </p:nvSpPr>
        <p:spPr>
          <a:xfrm>
            <a:off x="7981352" y="1351145"/>
            <a:ext cx="2562859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lvl="1" indent="-17741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전체 데이터 상관분석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2DD914-AED3-7CC8-AE1F-146FB0343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132" y="1851676"/>
            <a:ext cx="3541856" cy="38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6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이변량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2938059" cy="369332"/>
            <a:chOff x="506217" y="931027"/>
            <a:chExt cx="2938059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2893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Logistic Regression P value</a:t>
              </a:r>
            </a:p>
          </p:txBody>
        </p:sp>
      </p:grpSp>
      <p:sp>
        <p:nvSpPr>
          <p:cNvPr id="6" name="Google Shape;184;p26">
            <a:extLst>
              <a:ext uri="{FF2B5EF4-FFF2-40B4-BE49-F238E27FC236}">
                <a16:creationId xmlns:a16="http://schemas.microsoft.com/office/drawing/2014/main" id="{356EA634-F526-7E17-7955-6FBA170F2AFB}"/>
              </a:ext>
            </a:extLst>
          </p:cNvPr>
          <p:cNvSpPr txBox="1">
            <a:spLocks/>
          </p:cNvSpPr>
          <p:nvPr/>
        </p:nvSpPr>
        <p:spPr>
          <a:xfrm>
            <a:off x="182880" y="1351145"/>
            <a:ext cx="2562859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lvl="1" indent="-17741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로지스틱 회귀분석 결과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C50689-0344-DB39-2DDF-686EBA1236EB}"/>
              </a:ext>
            </a:extLst>
          </p:cNvPr>
          <p:cNvSpPr/>
          <p:nvPr/>
        </p:nvSpPr>
        <p:spPr>
          <a:xfrm>
            <a:off x="1286082" y="6081408"/>
            <a:ext cx="570258" cy="518910"/>
          </a:xfrm>
          <a:prstGeom prst="rightArrow">
            <a:avLst/>
          </a:prstGeom>
          <a:solidFill>
            <a:srgbClr val="A4DD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Google Shape;184;p26">
            <a:extLst>
              <a:ext uri="{FF2B5EF4-FFF2-40B4-BE49-F238E27FC236}">
                <a16:creationId xmlns:a16="http://schemas.microsoft.com/office/drawing/2014/main" id="{85A0B40D-3FB5-1DEC-8140-DA05E5188D48}"/>
              </a:ext>
            </a:extLst>
          </p:cNvPr>
          <p:cNvSpPr txBox="1">
            <a:spLocks/>
          </p:cNvSpPr>
          <p:nvPr/>
        </p:nvSpPr>
        <p:spPr>
          <a:xfrm>
            <a:off x="1564452" y="6127650"/>
            <a:ext cx="9107400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108" lvl="1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이를 보고 단편적으로 생각하면 안된다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D2AE90-5881-DABC-A583-6761B688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8" y="1883524"/>
            <a:ext cx="3716701" cy="39214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B964E-F258-62A5-E84A-816EA3D1CA97}"/>
              </a:ext>
            </a:extLst>
          </p:cNvPr>
          <p:cNvSpPr/>
          <p:nvPr/>
        </p:nvSpPr>
        <p:spPr>
          <a:xfrm>
            <a:off x="5179110" y="2207382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P value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0.05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이하이면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target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영향을 많이 미치고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아니면 영향을 미치지 않는다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14" name="Google Shape;184;p26">
            <a:extLst>
              <a:ext uri="{FF2B5EF4-FFF2-40B4-BE49-F238E27FC236}">
                <a16:creationId xmlns:a16="http://schemas.microsoft.com/office/drawing/2014/main" id="{E32C1F35-82FC-C9B3-696D-4CF6900E69A5}"/>
              </a:ext>
            </a:extLst>
          </p:cNvPr>
          <p:cNvSpPr txBox="1">
            <a:spLocks/>
          </p:cNvSpPr>
          <p:nvPr/>
        </p:nvSpPr>
        <p:spPr>
          <a:xfrm>
            <a:off x="4694598" y="1758506"/>
            <a:ext cx="3115905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해석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E5ADB6-E5DD-A2D7-0637-442798C0F5B8}"/>
              </a:ext>
            </a:extLst>
          </p:cNvPr>
          <p:cNvSpPr/>
          <p:nvPr/>
        </p:nvSpPr>
        <p:spPr>
          <a:xfrm>
            <a:off x="5179110" y="3532567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url_len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url_query_len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url_num_query_para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url_entropy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url_port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16" name="Google Shape;184;p26">
            <a:extLst>
              <a:ext uri="{FF2B5EF4-FFF2-40B4-BE49-F238E27FC236}">
                <a16:creationId xmlns:a16="http://schemas.microsoft.com/office/drawing/2014/main" id="{CAA62BCB-A182-3704-23EA-D824F803DFF9}"/>
              </a:ext>
            </a:extLst>
          </p:cNvPr>
          <p:cNvSpPr txBox="1">
            <a:spLocks/>
          </p:cNvSpPr>
          <p:nvPr/>
        </p:nvSpPr>
        <p:spPr>
          <a:xfrm>
            <a:off x="4694598" y="3083691"/>
            <a:ext cx="3439752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Tag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변수 제외 영향이 없는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4537ED-5375-4A1B-8076-123EBD57F65E}"/>
              </a:ext>
            </a:extLst>
          </p:cNvPr>
          <p:cNvSpPr/>
          <p:nvPr/>
        </p:nvSpPr>
        <p:spPr>
          <a:xfrm>
            <a:off x="5179110" y="4883093"/>
            <a:ext cx="6260415" cy="745368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Iframe</a:t>
            </a:r>
            <a:r>
              <a:rPr lang="en-US" altLang="ko-KR" sz="14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head, body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</p:txBody>
      </p:sp>
      <p:sp>
        <p:nvSpPr>
          <p:cNvPr id="21" name="Google Shape;184;p26">
            <a:extLst>
              <a:ext uri="{FF2B5EF4-FFF2-40B4-BE49-F238E27FC236}">
                <a16:creationId xmlns:a16="http://schemas.microsoft.com/office/drawing/2014/main" id="{DC0441E7-B2A0-7A77-5967-1DD2E1836F3E}"/>
              </a:ext>
            </a:extLst>
          </p:cNvPr>
          <p:cNvSpPr txBox="1">
            <a:spLocks/>
          </p:cNvSpPr>
          <p:nvPr/>
        </p:nvSpPr>
        <p:spPr>
          <a:xfrm>
            <a:off x="4694598" y="4434217"/>
            <a:ext cx="3439752" cy="40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518" marR="0" lvl="1" indent="-17741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 panose="020B0604020202020204" pitchFamily="34" charset="0"/>
              <a:buChar char="▪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Tag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변수 중 영향이 없는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85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1177</Words>
  <Application>Microsoft Office PowerPoint</Application>
  <PresentationFormat>와이드스크린</PresentationFormat>
  <Paragraphs>182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12롯데마트드림Light</vt:lpstr>
      <vt:lpstr>12롯데마트드림Medium</vt:lpstr>
      <vt:lpstr>Arial</vt:lpstr>
      <vt:lpstr>12롯데마트드림Bold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중찬</dc:creator>
  <cp:lastModifiedBy>안중찬</cp:lastModifiedBy>
  <cp:revision>29</cp:revision>
  <dcterms:created xsi:type="dcterms:W3CDTF">2022-08-15T13:03:23Z</dcterms:created>
  <dcterms:modified xsi:type="dcterms:W3CDTF">2022-08-31T06:48:58Z</dcterms:modified>
</cp:coreProperties>
</file>